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69" r:id="rId5"/>
    <p:sldId id="258" r:id="rId6"/>
    <p:sldId id="270" r:id="rId7"/>
    <p:sldId id="259" r:id="rId8"/>
    <p:sldId id="272" r:id="rId9"/>
    <p:sldId id="277" r:id="rId10"/>
    <p:sldId id="279" r:id="rId11"/>
    <p:sldId id="260" r:id="rId12"/>
    <p:sldId id="261" r:id="rId13"/>
    <p:sldId id="262" r:id="rId14"/>
    <p:sldId id="263" r:id="rId15"/>
    <p:sldId id="273" r:id="rId16"/>
    <p:sldId id="274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360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UsKA%2022\Moje%20prezentacije\Spska%20srednj.kultura\UKOR-%20R.M.%20To-ak%20(%20muzika%20iz%20filma%20Vizantijsko%20plavo%20)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4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3800"/>
            <a:ext cx="4495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usanov zakoni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733800"/>
            <a:ext cx="4648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90600" y="3200400"/>
            <a:ext cx="69256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Српска средњовековна култура</a:t>
            </a:r>
            <a:endParaRPr lang="en-US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zi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0"/>
            <a:ext cx="4648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://riznicasrpska.net/fotografije/Knjizevnost/Arhiva/Miroslavljevo_jevandjelje_BelGuest_Specijalno_izdanje_2007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0"/>
            <a:ext cx="4419601" cy="3200400"/>
          </a:xfrm>
          <a:prstGeom prst="rect">
            <a:avLst/>
          </a:prstGeom>
          <a:noFill/>
        </p:spPr>
      </p:pic>
      <p:pic>
        <p:nvPicPr>
          <p:cNvPr id="9" name="UKOR- R.M. To-ak ( muzika iz filma Vizantijsko plavo 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nadlanu.com/upload/thumbs/archive/Uploads/Logos01/MiroslavljevoJevan%C4%91elje2_velika1-27651-1-2_67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599" y="0"/>
            <a:ext cx="1142999" cy="6858000"/>
          </a:xfrm>
          <a:prstGeom prst="rect">
            <a:avLst/>
          </a:prstGeom>
          <a:noFill/>
        </p:spPr>
      </p:pic>
      <p:pic>
        <p:nvPicPr>
          <p:cNvPr id="3" name="Picture 4" descr="http://www.miroslavljevojevandjeljefaksimil.com/images/komentari_x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52400"/>
            <a:ext cx="4876800" cy="1905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71600" y="3505200"/>
            <a:ext cx="7620000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У време </a:t>
            </a:r>
            <a:r>
              <a:rPr lang="ru-RU" sz="2400" b="1" dirty="0" smtClean="0">
                <a:solidFill>
                  <a:srgbClr val="FFFF00"/>
                </a:solidFill>
              </a:rPr>
              <a:t>деспота Стефана Лазаревића</a:t>
            </a:r>
            <a:r>
              <a:rPr lang="ru-RU" sz="2400" b="1" dirty="0" smtClean="0"/>
              <a:t>, у првој половини XV века, у Србији се догодио прави процват културе и уметности, нарочито на пољу књижевности. </a:t>
            </a:r>
            <a:endParaRPr lang="sr-Latn-RS" sz="2400" b="1" dirty="0" smtClean="0"/>
          </a:p>
          <a:p>
            <a:r>
              <a:rPr lang="ru-RU" sz="2400" b="1" dirty="0" smtClean="0"/>
              <a:t>У манастирима су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преписивани стари рукописи </a:t>
            </a:r>
            <a:r>
              <a:rPr lang="ru-RU" sz="2400" b="1" dirty="0" smtClean="0"/>
              <a:t>(тада није било штампарија), а главна преписивачка школа је радила </a:t>
            </a:r>
            <a:r>
              <a:rPr lang="ru-RU" sz="2400" b="1" dirty="0" smtClean="0">
                <a:solidFill>
                  <a:srgbClr val="FFFF00"/>
                </a:solidFill>
              </a:rPr>
              <a:t>у манастиру Манасија (Ресава) </a:t>
            </a:r>
            <a:r>
              <a:rPr lang="ru-RU" sz="2400" b="1" dirty="0" smtClean="0"/>
              <a:t>код Деспотовца, па се она у науци данас назива </a:t>
            </a:r>
            <a:r>
              <a:rPr lang="ru-RU" sz="2400" b="1" i="1" dirty="0" smtClean="0"/>
              <a:t>ресавска школа</a:t>
            </a:r>
            <a:r>
              <a:rPr lang="ru-RU" sz="2400" b="1" dirty="0" smtClean="0"/>
              <a:t>. </a:t>
            </a:r>
            <a:endParaRPr lang="en-US" sz="2400" b="1" dirty="0"/>
          </a:p>
        </p:txBody>
      </p:sp>
      <p:sp>
        <p:nvSpPr>
          <p:cNvPr id="1026" name="AutoShape 2" descr="http://static.panoramio.com/photos/large/288004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http://www.nacionalnarevija.com/images/images/Broj%2010/Srbija%20iz%20vazduha%20-%20Resava,%20zemlja%20darova/ravanica%20a%2004%2008%20200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154" name="Picture 2" descr="http://www.nacionalnarevija.com/images/images/Broj%2010/Srbija%20iz%20vazduha%20-%20Resava,%20zemlja%20darova/manasija%20a%2001%2008%202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28600"/>
            <a:ext cx="3200400" cy="1933576"/>
          </a:xfrm>
          <a:prstGeom prst="rect">
            <a:avLst/>
          </a:prstGeom>
          <a:noFill/>
        </p:spPr>
      </p:pic>
      <p:sp>
        <p:nvSpPr>
          <p:cNvPr id="8" name="Horizontal Scroll 7"/>
          <p:cNvSpPr/>
          <p:nvPr/>
        </p:nvSpPr>
        <p:spPr>
          <a:xfrm>
            <a:off x="2667000" y="2362200"/>
            <a:ext cx="5105400" cy="685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24200" y="2286000"/>
            <a:ext cx="4419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Ресавска школа</a:t>
            </a:r>
            <a:endParaRPr 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438400" y="1676400"/>
            <a:ext cx="0" cy="1752600"/>
          </a:xfrm>
          <a:prstGeom prst="straightConnector1">
            <a:avLst/>
          </a:prstGeom>
          <a:ln w="190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adlanu.com/upload/thumbs/archive/Uploads/Logos01/MiroslavljevoJevan%C4%91elje2_velika1-27651-1-2_67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600200" cy="6858000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2438400" y="457200"/>
            <a:ext cx="6096000" cy="838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43200" y="6096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dirty="0" smtClean="0">
                <a:solidFill>
                  <a:srgbClr val="FFFF00"/>
                </a:solidFill>
              </a:rPr>
              <a:t>Историјски списи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2057400"/>
            <a:ext cx="5334000" cy="8125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sr-Cyrl-CS" b="1" u="sng" dirty="0" smtClean="0">
                <a:solidFill>
                  <a:srgbClr val="FFFF00"/>
                </a:solidFill>
              </a:rPr>
              <a:t>ЛЕТОПИС ПОПА ДУКЉАНИНА</a:t>
            </a:r>
            <a:r>
              <a:rPr lang="sr-Cyrl-CS" b="1" u="sng" dirty="0" smtClean="0">
                <a:solidFill>
                  <a:schemeClr val="bg1"/>
                </a:solidFill>
              </a:rPr>
              <a:t>-БАРСКИ РОДОСЛОВ </a:t>
            </a:r>
          </a:p>
          <a:p>
            <a:pPr>
              <a:lnSpc>
                <a:spcPct val="80000"/>
              </a:lnSpc>
              <a:defRPr/>
            </a:pPr>
            <a:r>
              <a:rPr lang="sr-Cyrl-CS" b="1" dirty="0" smtClean="0">
                <a:solidFill>
                  <a:schemeClr val="bg1"/>
                </a:solidFill>
              </a:rPr>
              <a:t>       на латинском језику - историја Јужних Словена</a:t>
            </a:r>
          </a:p>
          <a:p>
            <a:endParaRPr lang="en-US" dirty="0"/>
          </a:p>
        </p:txBody>
      </p:sp>
      <p:pic>
        <p:nvPicPr>
          <p:cNvPr id="7170" name="Picture 2" descr="http://www.antikvarne-knjige.com/knjige/images/products_thumbs/914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1676400"/>
            <a:ext cx="1409700" cy="1905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52600" y="3962400"/>
            <a:ext cx="4191000" cy="20005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CS" sz="2800" dirty="0" smtClean="0">
                <a:solidFill>
                  <a:srgbClr val="FFFF00"/>
                </a:solidFill>
              </a:rPr>
              <a:t>Ј</a:t>
            </a:r>
            <a:r>
              <a:rPr lang="sr-Cyrl-RS" sz="2800" dirty="0" smtClean="0">
                <a:solidFill>
                  <a:srgbClr val="FFFF00"/>
                </a:solidFill>
              </a:rPr>
              <a:t>аничареве успомене</a:t>
            </a:r>
            <a:r>
              <a:rPr lang="sr-Cyrl-RS" sz="2800" dirty="0" smtClean="0">
                <a:solidFill>
                  <a:schemeClr val="bg1"/>
                </a:solidFill>
              </a:rPr>
              <a:t> </a:t>
            </a:r>
            <a:r>
              <a:rPr lang="sr-Cyrl-RS" sz="2400" dirty="0" smtClean="0">
                <a:solidFill>
                  <a:schemeClr val="bg1"/>
                </a:solidFill>
              </a:rPr>
              <a:t>,</a:t>
            </a:r>
          </a:p>
          <a:p>
            <a:r>
              <a:rPr lang="sr-Cyrl-CS" sz="2400" dirty="0" smtClean="0">
                <a:solidFill>
                  <a:schemeClr val="bg1"/>
                </a:solidFill>
              </a:rPr>
              <a:t>и</a:t>
            </a:r>
            <a:r>
              <a:rPr lang="sr-Cyrl-RS" sz="2400" dirty="0" smtClean="0">
                <a:solidFill>
                  <a:schemeClr val="bg1"/>
                </a:solidFill>
              </a:rPr>
              <a:t>ли </a:t>
            </a:r>
            <a:r>
              <a:rPr lang="sr-Cyrl-RS" sz="2400" b="1" dirty="0" smtClean="0">
                <a:solidFill>
                  <a:srgbClr val="FFFF00"/>
                </a:solidFill>
              </a:rPr>
              <a:t>Турска хроника</a:t>
            </a:r>
            <a:r>
              <a:rPr lang="sr-Cyrl-RS" sz="24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sr-Cyrl-RS" sz="2400" dirty="0" smtClean="0">
                <a:solidFill>
                  <a:srgbClr val="FFFF00"/>
                </a:solidFill>
              </a:rPr>
              <a:t>Константина Михаиловића</a:t>
            </a:r>
            <a:r>
              <a:rPr lang="sr-Cyrl-RS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sr-Cyrl-RS" sz="2400" dirty="0" smtClean="0">
                <a:solidFill>
                  <a:schemeClr val="bg1"/>
                </a:solidFill>
              </a:rPr>
              <a:t>из Островице код Новог Брда, </a:t>
            </a:r>
          </a:p>
          <a:p>
            <a:r>
              <a:rPr lang="sr-Cyrl-CS" sz="2400" dirty="0" smtClean="0">
                <a:solidFill>
                  <a:schemeClr val="bg1"/>
                </a:solidFill>
              </a:rPr>
              <a:t>н</a:t>
            </a:r>
            <a:r>
              <a:rPr lang="sr-Cyrl-RS" sz="2400" dirty="0" smtClean="0">
                <a:solidFill>
                  <a:schemeClr val="bg1"/>
                </a:solidFill>
              </a:rPr>
              <a:t>а пољском језику;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172" name="AutoShape 4" descr="Резултат слика за knjiga janičareve uspomene konstantina Mihailović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Резултат слика за knjiga janičareve uspomene konstantina Mihailović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http://www.antikvarne-knjige.com/elektronskeknjige/images/products_thumbs/89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810000"/>
            <a:ext cx="2209800" cy="2743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905000" y="6248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Прочитати одломак из историјске  читанке</a:t>
            </a:r>
            <a:r>
              <a:rPr lang="sr-Cyrl-R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med"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adlanu.com/upload/thumbs/archive/Uploads/Logos01/MiroslavljevoJevan%C4%91elje2_velika1-27651-1-2_67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447799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52600" y="838200"/>
            <a:ext cx="693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sr-Cyrl-CS" sz="2400" b="1" dirty="0" smtClean="0">
                <a:solidFill>
                  <a:srgbClr val="FFFF00"/>
                </a:solidFill>
              </a:rPr>
              <a:t>Номоканон или Крмчија Св.Саве</a:t>
            </a:r>
          </a:p>
          <a:p>
            <a:pPr>
              <a:defRPr/>
            </a:pPr>
            <a:r>
              <a:rPr lang="sr-Cyrl-CS" dirty="0" smtClean="0">
                <a:solidFill>
                  <a:schemeClr val="bg1"/>
                </a:solidFill>
              </a:rPr>
              <a:t>Велика збирка црквених и правних прописа</a:t>
            </a:r>
          </a:p>
          <a:p>
            <a:pPr>
              <a:defRPr/>
            </a:pPr>
            <a:r>
              <a:rPr lang="sr-Cyrl-CS" dirty="0" smtClean="0">
                <a:solidFill>
                  <a:schemeClr val="bg1"/>
                </a:solidFill>
              </a:rPr>
              <a:t>     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895600" y="0"/>
            <a:ext cx="4648200" cy="914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0" y="1524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200" b="1" dirty="0" smtClean="0">
                <a:solidFill>
                  <a:srgbClr val="FFFF00"/>
                </a:solidFill>
              </a:rPr>
              <a:t>Правни списи</a:t>
            </a:r>
          </a:p>
          <a:p>
            <a:endParaRPr lang="en-US" sz="2800" dirty="0"/>
          </a:p>
        </p:txBody>
      </p:sp>
      <p:pic>
        <p:nvPicPr>
          <p:cNvPr id="6146" name="Picture 2" descr="http://image.slidesharecdn.com/ivotidelosvetogsave-150216164923-conversion-gate01/95/ivot-i-delo-svetog-save-8-638.jpg?cb=14241270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676400"/>
            <a:ext cx="6629400" cy="45624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adlanu.com/upload/thumbs/archive/Uploads/Logos01/MiroslavljevoJevan%C4%91elje2_velika1-27651-1-2_67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4477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152400"/>
            <a:ext cx="7620000" cy="218521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sr-Cyrl-CS" sz="2800" b="1" u="sng" dirty="0" smtClean="0">
                <a:solidFill>
                  <a:srgbClr val="FFFF00"/>
                </a:solidFill>
              </a:rPr>
              <a:t>Душанов законик</a:t>
            </a:r>
            <a:r>
              <a:rPr lang="sr-Cyrl-CS" sz="2800" b="1" dirty="0" smtClean="0">
                <a:solidFill>
                  <a:srgbClr val="FFFF00"/>
                </a:solidFill>
              </a:rPr>
              <a:t> </a:t>
            </a:r>
            <a:r>
              <a:rPr lang="sr-Latn-CS" sz="2800" b="1" dirty="0" smtClean="0">
                <a:solidFill>
                  <a:srgbClr val="FFFF00"/>
                </a:solidFill>
              </a:rPr>
              <a:t>–</a:t>
            </a:r>
            <a:r>
              <a:rPr lang="sr-Cyrl-RS" sz="2000" b="1" dirty="0" smtClean="0">
                <a:solidFill>
                  <a:srgbClr val="FFFF00"/>
                </a:solidFill>
              </a:rPr>
              <a:t>најзначајнији правни споменик</a:t>
            </a:r>
            <a:r>
              <a:rPr lang="sr-Latn-CS" sz="2800" b="1" dirty="0" smtClean="0">
                <a:solidFill>
                  <a:srgbClr val="FFFF00"/>
                </a:solidFill>
              </a:rPr>
              <a:t> </a:t>
            </a:r>
            <a:r>
              <a:rPr lang="sr-Cyrl-RS" sz="2800" b="1" dirty="0" smtClean="0">
                <a:solidFill>
                  <a:srgbClr val="FFFF00"/>
                </a:solidFill>
              </a:rPr>
              <a:t>,</a:t>
            </a:r>
            <a:r>
              <a:rPr lang="sr-Cyrl-CS" dirty="0" smtClean="0">
                <a:solidFill>
                  <a:srgbClr val="FFFF00"/>
                </a:solidFill>
              </a:rPr>
              <a:t>1349.</a:t>
            </a:r>
            <a:r>
              <a:rPr lang="sr-Cyrl-CS" dirty="0" smtClean="0">
                <a:solidFill>
                  <a:schemeClr val="bg1"/>
                </a:solidFill>
              </a:rPr>
              <a:t>г.</a:t>
            </a:r>
            <a:r>
              <a:rPr lang="sr-Latn-CS" dirty="0" smtClean="0">
                <a:solidFill>
                  <a:schemeClr val="bg1"/>
                </a:solidFill>
              </a:rPr>
              <a:t> </a:t>
            </a:r>
            <a:r>
              <a:rPr lang="sr-Cyrl-RS" dirty="0" smtClean="0">
                <a:solidFill>
                  <a:schemeClr val="bg1"/>
                </a:solidFill>
              </a:rPr>
              <a:t> у Скопљу</a:t>
            </a:r>
            <a:r>
              <a:rPr lang="sr-Latn-CS" dirty="0" smtClean="0">
                <a:solidFill>
                  <a:schemeClr val="bg1"/>
                </a:solidFill>
              </a:rPr>
              <a:t> </a:t>
            </a:r>
            <a:r>
              <a:rPr lang="sr-Cyrl-CS" dirty="0" smtClean="0">
                <a:solidFill>
                  <a:schemeClr val="bg1"/>
                </a:solidFill>
              </a:rPr>
              <a:t>- 135 чланова, допуњен у   Серу 1354.г. са још 66 чланова, укупно 201 члан.</a:t>
            </a:r>
          </a:p>
          <a:p>
            <a:pPr>
              <a:defRPr/>
            </a:pPr>
            <a:r>
              <a:rPr lang="sr-Cyrl-CS" dirty="0" smtClean="0">
                <a:solidFill>
                  <a:srgbClr val="FFFF00"/>
                </a:solidFill>
              </a:rPr>
              <a:t>Оргинал законика није сачуван</a:t>
            </a:r>
            <a:r>
              <a:rPr lang="sr-Cyrl-CS" dirty="0" smtClean="0">
                <a:solidFill>
                  <a:schemeClr val="bg1"/>
                </a:solidFill>
              </a:rPr>
              <a:t>, али је сачувано више преписа, од којих је </a:t>
            </a:r>
          </a:p>
          <a:p>
            <a:pPr>
              <a:defRPr/>
            </a:pPr>
            <a:r>
              <a:rPr lang="sr-Cyrl-CS" dirty="0" smtClean="0">
                <a:solidFill>
                  <a:schemeClr val="bg1"/>
                </a:solidFill>
              </a:rPr>
              <a:t>најпознатија Призренска</a:t>
            </a:r>
            <a:r>
              <a:rPr lang="sr-Latn-CS" dirty="0" smtClean="0">
                <a:solidFill>
                  <a:schemeClr val="bg1"/>
                </a:solidFill>
              </a:rPr>
              <a:t> </a:t>
            </a:r>
            <a:r>
              <a:rPr lang="sr-Cyrl-CS" dirty="0" smtClean="0">
                <a:solidFill>
                  <a:schemeClr val="bg1"/>
                </a:solidFill>
              </a:rPr>
              <a:t>преписка.</a:t>
            </a:r>
          </a:p>
          <a:p>
            <a:pPr>
              <a:defRPr/>
            </a:pPr>
            <a:r>
              <a:rPr lang="sr-Cyrl-CS" dirty="0" smtClean="0">
                <a:solidFill>
                  <a:schemeClr val="bg1"/>
                </a:solidFill>
              </a:rPr>
              <a:t>Највећи део Законика обухвата кривично право.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5122" name="Picture 2" descr="http://www.arheo-amateri.rs/wp-content/uploads/2012/05/DusanovZakonik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667000"/>
            <a:ext cx="6200775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nadlanu.com/upload/thumbs/archive/Uploads/Logos01/MiroslavljevoJevan%C4%91elje2_velika1-27651-1-2_67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2191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05000" y="457200"/>
            <a:ext cx="6934200" cy="954107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</a:rPr>
              <a:t>Рударски законик Стефана Лазаревића са Статутом Новог Брда </a:t>
            </a:r>
            <a:r>
              <a:rPr lang="sr-Cyrl-RS" sz="2800" dirty="0" smtClean="0">
                <a:solidFill>
                  <a:srgbClr val="FFFF00"/>
                </a:solidFill>
              </a:rPr>
              <a:t>: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http://www.magacin.org/wp-content/uploads/2015/01/Vece-sudija-Zakon-o-rudnicima-despota-Stefana-Lazarevica-minijatura-15.-vek-dokumentacija-Artis-cent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981200"/>
            <a:ext cx="4572000" cy="3276600"/>
          </a:xfrm>
          <a:prstGeom prst="rect">
            <a:avLst/>
          </a:prstGeom>
          <a:noFill/>
        </p:spPr>
      </p:pic>
      <p:pic>
        <p:nvPicPr>
          <p:cNvPr id="4104" name="Picture 8" descr="http://www.pokimica.com/katalog/image_large/stefan_lazarevic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524001"/>
            <a:ext cx="2590800" cy="5334000"/>
          </a:xfrm>
          <a:prstGeom prst="rect">
            <a:avLst/>
          </a:prstGeom>
          <a:noFill/>
        </p:spPr>
      </p:pic>
      <p:sp>
        <p:nvSpPr>
          <p:cNvPr id="9" name="Down Arrow 8"/>
          <p:cNvSpPr/>
          <p:nvPr/>
        </p:nvSpPr>
        <p:spPr>
          <a:xfrm flipH="1">
            <a:off x="7239000" y="914400"/>
            <a:ext cx="533399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28800" y="56388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solidFill>
                  <a:schemeClr val="bg1"/>
                </a:solidFill>
              </a:rPr>
              <a:t>Статут-устав града</a:t>
            </a:r>
          </a:p>
          <a:p>
            <a:r>
              <a:rPr lang="sr-Cyrl-RS" sz="2400" dirty="0" smtClean="0">
                <a:solidFill>
                  <a:schemeClr val="bg1"/>
                </a:solidFill>
              </a:rPr>
              <a:t>Имали сви приморски градови</a:t>
            </a:r>
            <a:r>
              <a:rPr lang="sr-Cyrl-RS" sz="2400" b="1" dirty="0" smtClean="0">
                <a:solidFill>
                  <a:schemeClr val="bg1"/>
                </a:solidFill>
              </a:rPr>
              <a:t>.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nadlanu.com/upload/thumbs/archive/Uploads/Logos01/MiroslavljevoJevan%C4%91elje2_velika1-27651-1-2_67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0667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sr-Cyrl-RS" sz="2400" dirty="0" smtClean="0">
                <a:solidFill>
                  <a:schemeClr val="bg1"/>
                </a:solidFill>
              </a:rPr>
              <a:t>1.Средњовековна српска култура се развијала у  оквиру: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6096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а)</a:t>
            </a:r>
            <a:r>
              <a:rPr lang="sr-Cyrl-R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Западно-европског културног подручја</a:t>
            </a:r>
          </a:p>
          <a:p>
            <a:endParaRPr lang="sr-Cyrl-RS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6096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б</a:t>
            </a:r>
            <a:r>
              <a:rPr lang="sr-Cyrl-RS" dirty="0" smtClean="0">
                <a:solidFill>
                  <a:schemeClr val="bg1"/>
                </a:solidFill>
              </a:rPr>
              <a:t>)</a:t>
            </a:r>
            <a:r>
              <a:rPr lang="sr-Cyrl-R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Источно-европског</a:t>
            </a:r>
            <a:endParaRPr lang="en-US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sr-Cyrl-RS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609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в</a:t>
            </a:r>
            <a:r>
              <a:rPr lang="sr-Cyrl-RS" dirty="0" smtClean="0">
                <a:solidFill>
                  <a:schemeClr val="bg1"/>
                </a:solidFill>
              </a:rPr>
              <a:t>)</a:t>
            </a:r>
            <a:r>
              <a:rPr lang="sr-Cyrl-R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Арабљанског</a:t>
            </a:r>
            <a:endParaRPr lang="en-US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6248400" y="685800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0" y="13716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r-Cyrl-CS" sz="2400" dirty="0" smtClean="0">
                <a:solidFill>
                  <a:schemeClr val="bg1"/>
                </a:solidFill>
              </a:rPr>
              <a:t>2. А</a:t>
            </a:r>
            <a:r>
              <a:rPr lang="sr-Cyrl-RS" sz="2400" dirty="0" smtClean="0">
                <a:solidFill>
                  <a:schemeClr val="bg1"/>
                </a:solidFill>
              </a:rPr>
              <a:t>, култура средњовековне  Босне?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19812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а)</a:t>
            </a:r>
            <a:r>
              <a:rPr lang="sr-Cyrl-R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западно-европског културног подручја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62400" y="1981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б</a:t>
            </a:r>
            <a:r>
              <a:rPr lang="sr-Cyrl-RS" dirty="0" smtClean="0">
                <a:solidFill>
                  <a:schemeClr val="bg1"/>
                </a:solidFill>
              </a:rPr>
              <a:t>)</a:t>
            </a:r>
            <a:r>
              <a:rPr lang="sr-Cyrl-R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источно-европског</a:t>
            </a:r>
            <a:endParaRPr lang="en-US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1981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в</a:t>
            </a:r>
            <a:r>
              <a:rPr lang="sr-Cyrl-RS" dirty="0" smtClean="0">
                <a:solidFill>
                  <a:schemeClr val="bg1"/>
                </a:solidFill>
              </a:rPr>
              <a:t>)</a:t>
            </a:r>
            <a:r>
              <a:rPr lang="sr-Cyrl-R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посебног </a:t>
            </a:r>
            <a:endParaRPr lang="en-US" dirty="0"/>
          </a:p>
        </p:txBody>
      </p:sp>
      <p:sp>
        <p:nvSpPr>
          <p:cNvPr id="14" name="5-Point Star 13"/>
          <p:cNvSpPr/>
          <p:nvPr/>
        </p:nvSpPr>
        <p:spPr>
          <a:xfrm>
            <a:off x="7848600" y="1981200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47800" y="28194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</a:rPr>
              <a:t>3.Прво словенско писмо је :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2895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а) ћирилица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1800" y="2895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б) глагољица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1" name="5-Point Star 20"/>
          <p:cNvSpPr/>
          <p:nvPr/>
        </p:nvSpPr>
        <p:spPr>
          <a:xfrm>
            <a:off x="8229600" y="2819400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47800" y="3505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</a:rPr>
              <a:t>4. Ћирилицу је саставио?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3000" y="3581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а) Ћирило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8400" y="3581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б</a:t>
            </a:r>
            <a:r>
              <a:rPr lang="sr-Cyrl-RS" dirty="0" smtClean="0">
                <a:solidFill>
                  <a:schemeClr val="bg1"/>
                </a:solidFill>
              </a:rPr>
              <a:t>) Климент Охридски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5-Point Star 25"/>
          <p:cNvSpPr/>
          <p:nvPr/>
        </p:nvSpPr>
        <p:spPr>
          <a:xfrm>
            <a:off x="8534400" y="3581400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143000" y="4114800"/>
            <a:ext cx="800100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sr-Cyrl-CS" sz="2400" dirty="0" smtClean="0">
                <a:solidFill>
                  <a:schemeClr val="bg1"/>
                </a:solidFill>
              </a:rPr>
              <a:t>5.Ћирило и Методије су превели на старословенски језик 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0" y="4648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</a:rPr>
              <a:t>б) Псалтир и делове Новог завета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0" y="4648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</a:rPr>
              <a:t>а) Псалтир и делове</a:t>
            </a:r>
          </a:p>
          <a:p>
            <a:r>
              <a:rPr lang="sr-Cyrl-CS" b="1" dirty="0" smtClean="0">
                <a:solidFill>
                  <a:schemeClr val="bg1"/>
                </a:solidFill>
              </a:rPr>
              <a:t> Старог завета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39000" y="4648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в</a:t>
            </a:r>
            <a:r>
              <a:rPr lang="sr-Cyrl-RS" dirty="0" smtClean="0">
                <a:solidFill>
                  <a:schemeClr val="bg1"/>
                </a:solidFill>
              </a:rPr>
              <a:t>) апокрифе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5-Point Star 32"/>
          <p:cNvSpPr/>
          <p:nvPr/>
        </p:nvSpPr>
        <p:spPr>
          <a:xfrm>
            <a:off x="6096000" y="4953000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066800" y="5562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</a:rPr>
              <a:t>6. </a:t>
            </a:r>
            <a:r>
              <a:rPr lang="sr-Cyrl-CS" sz="2400" dirty="0" smtClean="0">
                <a:solidFill>
                  <a:schemeClr val="bg1"/>
                </a:solidFill>
              </a:rPr>
              <a:t>Н</a:t>
            </a:r>
            <a:r>
              <a:rPr lang="sr-Cyrl-RS" sz="2400" dirty="0" smtClean="0">
                <a:solidFill>
                  <a:schemeClr val="bg1"/>
                </a:solidFill>
              </a:rPr>
              <a:t>астарији српски писани споменик (спис) на ћирилици је: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43000" y="6172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а) Вуканово јеванђеље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7200" y="6172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б</a:t>
            </a:r>
            <a:r>
              <a:rPr lang="sr-Cyrl-RS" dirty="0" smtClean="0">
                <a:solidFill>
                  <a:schemeClr val="bg1"/>
                </a:solidFill>
              </a:rPr>
              <a:t>) Мирослављево јеванђеље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5-Point Star 37"/>
          <p:cNvSpPr/>
          <p:nvPr/>
        </p:nvSpPr>
        <p:spPr>
          <a:xfrm>
            <a:off x="7391400" y="6096000"/>
            <a:ext cx="3810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1" grpId="0" animBg="1"/>
      <p:bldP spid="26" grpId="0" animBg="1"/>
      <p:bldP spid="33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nadlanu.com/upload/thumbs/archive/Uploads/Logos01/MiroslavljevoJevan%C4%91elje2_velika1-27651-1-2_67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0667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1524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</a:rPr>
              <a:t>7.Прва српска оргинална књига је: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609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а</a:t>
            </a:r>
            <a:r>
              <a:rPr lang="sr-Cyrl-RS" dirty="0" smtClean="0">
                <a:solidFill>
                  <a:schemeClr val="bg1"/>
                </a:solidFill>
              </a:rPr>
              <a:t>) Житије Светог Саве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609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б</a:t>
            </a:r>
            <a:r>
              <a:rPr lang="sr-Cyrl-RS" dirty="0" smtClean="0">
                <a:solidFill>
                  <a:schemeClr val="bg1"/>
                </a:solidFill>
              </a:rPr>
              <a:t>) Житије Светог Симеона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7467600" y="685800"/>
            <a:ext cx="2286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19200" y="12954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</a:rPr>
              <a:t>8.</a:t>
            </a:r>
            <a:r>
              <a:rPr lang="sr-Cyrl-CS" sz="2400" dirty="0" smtClean="0">
                <a:solidFill>
                  <a:schemeClr val="bg1"/>
                </a:solidFill>
              </a:rPr>
              <a:t>Н</a:t>
            </a:r>
            <a:r>
              <a:rPr lang="sr-Cyrl-RS" sz="2400" dirty="0" smtClean="0">
                <a:solidFill>
                  <a:schemeClr val="bg1"/>
                </a:solidFill>
              </a:rPr>
              <a:t>а пољском језику написан историјски  спис: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2057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а</a:t>
            </a:r>
            <a:r>
              <a:rPr lang="sr-Cyrl-RS" dirty="0" smtClean="0">
                <a:solidFill>
                  <a:schemeClr val="bg1"/>
                </a:solidFill>
              </a:rPr>
              <a:t>) Летопис попа Дукљанина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2057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б</a:t>
            </a:r>
            <a:r>
              <a:rPr lang="sr-Cyrl-RS" dirty="0" smtClean="0">
                <a:solidFill>
                  <a:schemeClr val="bg1"/>
                </a:solidFill>
              </a:rPr>
              <a:t>) Јаничареве успомене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7239000" y="2133600"/>
            <a:ext cx="2286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43000" y="26670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</a:rPr>
              <a:t>9.Најстарији српски правни споменик ( Законик) је: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5400" y="32766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а</a:t>
            </a:r>
            <a:r>
              <a:rPr lang="sr-Cyrl-RS" dirty="0" smtClean="0">
                <a:solidFill>
                  <a:schemeClr val="bg1"/>
                </a:solidFill>
              </a:rPr>
              <a:t>) Номоканон или Крмчија Светог Саве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5400" y="37338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б) Рударски законик Стефана Лазаревића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9200" y="4191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в</a:t>
            </a:r>
            <a:r>
              <a:rPr lang="sr-Cyrl-RS" dirty="0" smtClean="0">
                <a:solidFill>
                  <a:schemeClr val="bg1"/>
                </a:solidFill>
              </a:rPr>
              <a:t>) Душанов законик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5562600" y="3276600"/>
            <a:ext cx="2286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066800" y="47244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</a:rPr>
              <a:t>10.Најзначајнији  српски правни споменик ( Законик) је: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95400" y="5257801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а</a:t>
            </a:r>
            <a:r>
              <a:rPr lang="sr-Cyrl-RS" dirty="0" smtClean="0">
                <a:solidFill>
                  <a:schemeClr val="bg1"/>
                </a:solidFill>
              </a:rPr>
              <a:t>) Номоканон или Крмчија Светог Саве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95400" y="57150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б) Рударски законик Стефана Лазаревића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295400" y="6172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в</a:t>
            </a:r>
            <a:r>
              <a:rPr lang="sr-Cyrl-RS" dirty="0" smtClean="0">
                <a:solidFill>
                  <a:schemeClr val="bg1"/>
                </a:solidFill>
              </a:rPr>
              <a:t>) Душанов законик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05200" y="6248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5-Point Star 27"/>
          <p:cNvSpPr/>
          <p:nvPr/>
        </p:nvSpPr>
        <p:spPr>
          <a:xfrm>
            <a:off x="3505200" y="6248400"/>
            <a:ext cx="2286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21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adlanu.com/upload/thumbs/archive/Uploads/Logos01/MiroslavljevoJevan%C4%91elje2_velika1-27651-1-2_67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447799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545726" y="2590800"/>
            <a:ext cx="20525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Аутор: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537726"/>
            <a:ext cx="487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Cyrl-RS" sz="5400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ОШ</a:t>
            </a:r>
            <a:r>
              <a:rPr lang="sr-Cyrl-RS" sz="5400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lvl="0" algn="ctr"/>
            <a:r>
              <a:rPr lang="sr-Cyrl-RS" sz="5400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Дудовица</a:t>
            </a:r>
            <a:endParaRPr lang="en-US" sz="5400" dirty="0">
              <a:ln w="10160">
                <a:solidFill>
                  <a:srgbClr val="4F81BD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4334" y="3809999"/>
            <a:ext cx="46422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Душица </a:t>
            </a:r>
          </a:p>
          <a:p>
            <a:pPr algn="ctr"/>
            <a:r>
              <a:rPr lang="sr-Cyrl-R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Максимовић 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dlanu.com/upload/thumbs/archive/Uploads/Logos01/MiroslavljevoJevan%C4%91elje2_velika1-27651-1-2_67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600199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600200" y="381000"/>
            <a:ext cx="7543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Шта је дало печат средњовековној култури?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3193" y="990600"/>
            <a:ext cx="170180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е р а !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1752600"/>
            <a:ext cx="46179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Шта се највише градило?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24200" y="2667000"/>
            <a:ext cx="5638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RS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Цркве=храмови</a:t>
            </a:r>
            <a:r>
              <a:rPr lang="sr-Latn-RS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3200" b="1" cap="none" spc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(манастири)</a:t>
            </a:r>
            <a:endParaRPr lang="en-US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6400" y="3428999"/>
            <a:ext cx="50232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R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Шта се писало?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95600" y="4038599"/>
            <a:ext cx="38480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Црквене књиге,житија 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4724399"/>
            <a:ext cx="50994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R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Шта се сликало?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81201" y="5333999"/>
            <a:ext cx="51815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Фреске, иконе, минијатуре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adlanu.com/upload/thumbs/archive/Uploads/Logos01/MiroslavljevoJevan%C4%91elje2_velika1-27651-1-2_67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6002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228600"/>
            <a:ext cx="6553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Културна подручја у Европи:</a:t>
            </a:r>
            <a:endParaRPr lang="en-US" sz="3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  <p:pic>
        <p:nvPicPr>
          <p:cNvPr id="4" name="Picture 5" descr="300px-Amiens-cath%C3%A9dra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066800"/>
            <a:ext cx="2057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4" descr="https://encrypted-tbn2.gstatic.com/images?q=tbn:ANd9GcTfLhXSmqxHf5cNcee6SV4qHJ0TXoBoXmAOI0Oihr9OQKKXjjHJI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1600200"/>
            <a:ext cx="23304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file1.npage.de/002610/52/bilder/prijedor_kozarac_mutnik_02-dzamij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143000"/>
            <a:ext cx="2057400" cy="2743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828800" y="3962399"/>
            <a:ext cx="1447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RS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Западно-</a:t>
            </a:r>
          </a:p>
          <a:p>
            <a:r>
              <a:rPr lang="sr-Cyrl-RS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европско</a:t>
            </a:r>
          </a:p>
          <a:p>
            <a:endParaRPr lang="en-US" sz="2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2400" y="3505199"/>
            <a:ext cx="27372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Источно-</a:t>
            </a:r>
          </a:p>
          <a:p>
            <a:pPr algn="ctr"/>
            <a:r>
              <a:rPr lang="sr-Cyrl-R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европско</a:t>
            </a:r>
            <a:endParaRPr lang="en-US" sz="2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0800" y="3886200"/>
            <a:ext cx="2590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Арабљанско</a:t>
            </a:r>
            <a:endParaRPr lang="en-US" sz="2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4800599"/>
            <a:ext cx="7315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R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основу чега разликујемо ова 3 културна подручја?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0200" y="5791200"/>
            <a:ext cx="723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R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Којем културном подручју припада средњовековна Србија? 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64770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b="1" dirty="0" smtClean="0">
                <a:solidFill>
                  <a:srgbClr val="FFFF00"/>
                </a:solidFill>
              </a:rPr>
              <a:t>Источноевропском</a:t>
            </a:r>
            <a:r>
              <a:rPr lang="sr-Cyrl-RS" sz="2400" b="1" dirty="0" smtClean="0">
                <a:solidFill>
                  <a:schemeClr val="bg1"/>
                </a:solidFill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53340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dirty="0" smtClean="0">
                <a:solidFill>
                  <a:schemeClr val="bg1"/>
                </a:solidFill>
              </a:rPr>
              <a:t> </a:t>
            </a:r>
            <a:r>
              <a:rPr lang="sr-Cyrl-RS" sz="2400" b="1" dirty="0" smtClean="0">
                <a:solidFill>
                  <a:srgbClr val="FFFF00"/>
                </a:solidFill>
              </a:rPr>
              <a:t>Вере</a:t>
            </a:r>
            <a:r>
              <a:rPr lang="sr-Cyrl-RS" sz="2400" b="1" dirty="0" smtClean="0">
                <a:solidFill>
                  <a:schemeClr val="bg1"/>
                </a:solidFill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adlanu.com/upload/thumbs/archive/Uploads/Logos01/MiroslavljevoJevan%C4%91elje2_velika1-27651-1-2_67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371599" cy="6858000"/>
          </a:xfrm>
          <a:prstGeom prst="rect">
            <a:avLst/>
          </a:prstGeom>
          <a:noFill/>
        </p:spPr>
      </p:pic>
      <p:sp>
        <p:nvSpPr>
          <p:cNvPr id="5" name="Horizontal Scroll 4"/>
          <p:cNvSpPr/>
          <p:nvPr/>
        </p:nvSpPr>
        <p:spPr>
          <a:xfrm>
            <a:off x="2438400" y="228600"/>
            <a:ext cx="5791200" cy="1066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44334" y="381000"/>
            <a:ext cx="54804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Усмена књижевност</a:t>
            </a:r>
            <a:endParaRPr lang="en-US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20574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r-Cyrl-RS" dirty="0" smtClean="0">
                <a:solidFill>
                  <a:schemeClr val="bg1"/>
                </a:solidFill>
              </a:rPr>
              <a:t> </a:t>
            </a:r>
            <a:r>
              <a:rPr lang="sr-Cyrl-RS" sz="2400" b="1" dirty="0" smtClean="0">
                <a:solidFill>
                  <a:schemeClr val="bg1"/>
                </a:solidFill>
              </a:rPr>
              <a:t>Развијала се до појаве </a:t>
            </a:r>
            <a:r>
              <a:rPr lang="sr-Cyrl-RS" sz="2400" b="1" dirty="0" smtClean="0">
                <a:solidFill>
                  <a:srgbClr val="FFFF00"/>
                </a:solidFill>
              </a:rPr>
              <a:t>словенског писма </a:t>
            </a:r>
            <a:r>
              <a:rPr lang="sr-Cyrl-RS" sz="2400" b="1" dirty="0" smtClean="0">
                <a:solidFill>
                  <a:schemeClr val="bg1"/>
                </a:solidFill>
              </a:rPr>
              <a:t>( азбуке)</a:t>
            </a:r>
          </a:p>
          <a:p>
            <a:pPr>
              <a:buFont typeface="Wingdings" pitchFamily="2" charset="2"/>
              <a:buChar char="§"/>
            </a:pPr>
            <a:r>
              <a:rPr lang="sr-Cyrl-RS" sz="2400" b="1" dirty="0" smtClean="0">
                <a:solidFill>
                  <a:schemeClr val="bg1"/>
                </a:solidFill>
              </a:rPr>
              <a:t>Није сачувана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34290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chemeClr val="bg1"/>
                </a:solidFill>
              </a:rPr>
              <a:t>Прво словенско писмо - </a:t>
            </a:r>
            <a:r>
              <a:rPr lang="sr-Cyrl-RS" sz="2800" b="1" dirty="0" smtClean="0">
                <a:solidFill>
                  <a:srgbClr val="FFFF00"/>
                </a:solidFill>
              </a:rPr>
              <a:t>ГЛАГОЉИЦА</a:t>
            </a:r>
            <a:r>
              <a:rPr lang="sr-Cyrl-RS" sz="2800" dirty="0" smtClean="0">
                <a:solidFill>
                  <a:schemeClr val="bg1"/>
                </a:solidFill>
              </a:rPr>
              <a:t>.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43434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b="1" dirty="0" smtClean="0">
                <a:solidFill>
                  <a:schemeClr val="bg1"/>
                </a:solidFill>
              </a:rPr>
              <a:t>863.Константин ( Ћирило ) </a:t>
            </a:r>
            <a:r>
              <a:rPr lang="sr-Cyrl-RS" sz="2400" dirty="0" smtClean="0">
                <a:solidFill>
                  <a:schemeClr val="bg1"/>
                </a:solidFill>
              </a:rPr>
              <a:t>и Методије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53340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</a:rPr>
              <a:t>Једноставније словенско писмо - </a:t>
            </a:r>
            <a:r>
              <a:rPr lang="sr-Cyrl-RS" sz="2400" b="1" dirty="0" smtClean="0">
                <a:solidFill>
                  <a:srgbClr val="FFFF00"/>
                </a:solidFill>
              </a:rPr>
              <a:t>ЋИРИЛИЦА</a:t>
            </a:r>
            <a:r>
              <a:rPr lang="sr-Cyrl-RS" sz="2400" b="1" dirty="0" smtClean="0">
                <a:solidFill>
                  <a:schemeClr val="bg1"/>
                </a:solidFill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62484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chemeClr val="bg1">
                    <a:lumMod val="95000"/>
                  </a:schemeClr>
                </a:solidFill>
              </a:rPr>
              <a:t>Климент Охридски почетком  10.века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adlanu.com/upload/thumbs/archive/Uploads/Logos01/MiroslavljevoJevan%C4%91elje2_velika1-27651-1-2_67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600199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52600" y="0"/>
            <a:ext cx="7239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endParaRPr lang="sr-Cyrl-CS" sz="2400" b="1" u="sng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sr-Cyrl-CS" sz="2400" b="1" u="sng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sr-Cyrl-CS" sz="2400" b="1" dirty="0" smtClean="0">
                <a:solidFill>
                  <a:srgbClr val="FFFF00"/>
                </a:solidFill>
              </a:rPr>
              <a:t>Преводилачка  од Ћирила и Методија до 12.века</a:t>
            </a:r>
            <a:r>
              <a:rPr lang="sr-Cyrl-CS" sz="2400" b="1" dirty="0" smtClean="0">
                <a:solidFill>
                  <a:schemeClr val="bg1"/>
                </a:solidFill>
              </a:rPr>
              <a:t>:</a:t>
            </a:r>
          </a:p>
          <a:p>
            <a:pPr>
              <a:lnSpc>
                <a:spcPct val="80000"/>
              </a:lnSpc>
              <a:defRPr/>
            </a:pPr>
            <a:endParaRPr lang="sr-Cyrl-CS" sz="2400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sr-Cyrl-CS" sz="2400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sr-Cyrl-CS" sz="2400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sr-Cyrl-CS" sz="2400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sr-Cyrl-CS" sz="2400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sr-Cyrl-CS" sz="2400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sr-Cyrl-CS" sz="2400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sr-Cyrl-CS" sz="2000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sr-Cyrl-CS" sz="2000" b="1" dirty="0" smtClean="0">
                <a:solidFill>
                  <a:schemeClr val="bg1"/>
                </a:solidFill>
              </a:rPr>
              <a:t>Ћирило и Методије </a:t>
            </a:r>
            <a:r>
              <a:rPr lang="sr-Cyrl-CS" sz="2000" b="1" dirty="0" smtClean="0">
                <a:solidFill>
                  <a:srgbClr val="FFFF00"/>
                </a:solidFill>
              </a:rPr>
              <a:t>превели</a:t>
            </a:r>
            <a:r>
              <a:rPr lang="sr-Cyrl-CS" sz="2000" b="1" dirty="0" smtClean="0">
                <a:solidFill>
                  <a:schemeClr val="bg1"/>
                </a:solidFill>
              </a:rPr>
              <a:t> на старословенски  </a:t>
            </a:r>
            <a:r>
              <a:rPr lang="sr-Cyrl-CS" sz="2000" b="1" dirty="0" smtClean="0">
                <a:solidFill>
                  <a:srgbClr val="FFFF00"/>
                </a:solidFill>
              </a:rPr>
              <a:t>Псалтир и делове Новог завета</a:t>
            </a:r>
          </a:p>
          <a:p>
            <a:pPr>
              <a:lnSpc>
                <a:spcPct val="80000"/>
              </a:lnSpc>
              <a:defRPr/>
            </a:pPr>
            <a:endParaRPr lang="sr-Cyrl-CS" sz="2400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sr-Cyrl-CS" b="1" u="sng" dirty="0" smtClean="0">
                <a:solidFill>
                  <a:srgbClr val="FFFF00"/>
                </a:solidFill>
              </a:rPr>
              <a:t>ПСАЛТИР</a:t>
            </a:r>
            <a:r>
              <a:rPr lang="en-US" b="1" u="sng" dirty="0" smtClean="0">
                <a:solidFill>
                  <a:schemeClr val="bg1"/>
                </a:solidFill>
              </a:rPr>
              <a:t> </a:t>
            </a:r>
            <a:r>
              <a:rPr lang="sr-Cyrl-CS" b="1" dirty="0" smtClean="0">
                <a:solidFill>
                  <a:schemeClr val="bg1"/>
                </a:solidFill>
              </a:rPr>
              <a:t>-</a:t>
            </a:r>
            <a:r>
              <a:rPr lang="en-US" b="1" dirty="0" smtClean="0">
                <a:solidFill>
                  <a:schemeClr val="bg1"/>
                </a:solidFill>
              </a:rPr>
              <a:t>   </a:t>
            </a:r>
            <a:r>
              <a:rPr lang="sr-Cyrl-CS" b="1" dirty="0" smtClean="0">
                <a:solidFill>
                  <a:srgbClr val="FFFF00"/>
                </a:solidFill>
              </a:rPr>
              <a:t>збирка религиозних химни и песама</a:t>
            </a:r>
            <a:r>
              <a:rPr lang="sr-Cyrl-C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sr-Cyrl-CS" b="1" dirty="0" smtClean="0">
                <a:solidFill>
                  <a:schemeClr val="bg1"/>
                </a:solidFill>
              </a:rPr>
              <a:t>псалама 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r>
              <a:rPr lang="sr-Cyrl-CS" b="1" dirty="0" smtClean="0">
                <a:solidFill>
                  <a:schemeClr val="bg1"/>
                </a:solidFill>
              </a:rPr>
              <a:t> из Старог завета</a:t>
            </a:r>
          </a:p>
          <a:p>
            <a:pPr>
              <a:lnSpc>
                <a:spcPct val="80000"/>
              </a:lnSpc>
              <a:defRPr/>
            </a:pPr>
            <a:endParaRPr lang="sr-Cyrl-CS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sr-Cyrl-CS" b="1" u="sng" dirty="0" smtClean="0">
                <a:solidFill>
                  <a:schemeClr val="bg1"/>
                </a:solidFill>
              </a:rPr>
              <a:t>ЈЕВАНЂЕЉА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sr-Cyrl-CS" b="1" dirty="0" smtClean="0">
                <a:solidFill>
                  <a:schemeClr val="bg1"/>
                </a:solidFill>
              </a:rPr>
              <a:t>-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sr-Cyrl-RS" b="1" dirty="0" smtClean="0">
                <a:solidFill>
                  <a:schemeClr val="bg1"/>
                </a:solidFill>
              </a:rPr>
              <a:t>житије Исуса Христа,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sr-Cyrl-CS" b="1" dirty="0" smtClean="0">
                <a:solidFill>
                  <a:schemeClr val="bg1"/>
                </a:solidFill>
              </a:rPr>
              <a:t>превођена из Новог завета</a:t>
            </a:r>
          </a:p>
          <a:p>
            <a:pPr>
              <a:lnSpc>
                <a:spcPct val="80000"/>
              </a:lnSpc>
              <a:defRPr/>
            </a:pPr>
            <a:endParaRPr lang="sr-Cyrl-CS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sr-Cyrl-CS" b="1" u="sng" dirty="0" smtClean="0">
                <a:solidFill>
                  <a:schemeClr val="bg1"/>
                </a:solidFill>
              </a:rPr>
              <a:t>ХАГИОГРАФИЈЕ</a:t>
            </a:r>
            <a:r>
              <a:rPr lang="en-US" b="1" u="sng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sr-Cyrl-CS" b="1" dirty="0" smtClean="0">
                <a:solidFill>
                  <a:schemeClr val="bg1"/>
                </a:solidFill>
              </a:rPr>
              <a:t>–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sr-Cyrl-CS" b="1" dirty="0" smtClean="0">
                <a:solidFill>
                  <a:schemeClr val="bg1"/>
                </a:solidFill>
              </a:rPr>
              <a:t>житија светаца,превођене са грчког језика</a:t>
            </a:r>
          </a:p>
          <a:p>
            <a:pPr>
              <a:lnSpc>
                <a:spcPct val="80000"/>
              </a:lnSpc>
              <a:defRPr/>
            </a:pPr>
            <a:endParaRPr lang="sr-Cyrl-CS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sr-Cyrl-CS" b="1" u="sng" dirty="0" smtClean="0">
                <a:solidFill>
                  <a:schemeClr val="bg1"/>
                </a:solidFill>
              </a:rPr>
              <a:t>АПОКРИФИ</a:t>
            </a:r>
            <a:r>
              <a:rPr lang="en-US" b="1" u="sng" dirty="0" smtClean="0">
                <a:solidFill>
                  <a:schemeClr val="bg1"/>
                </a:solidFill>
              </a:rPr>
              <a:t> </a:t>
            </a:r>
            <a:r>
              <a:rPr lang="sr-Cyrl-CS" b="1" dirty="0" smtClean="0">
                <a:solidFill>
                  <a:schemeClr val="bg1"/>
                </a:solidFill>
              </a:rPr>
              <a:t> - 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sr-Cyrl-CS" b="1" dirty="0" smtClean="0">
                <a:solidFill>
                  <a:schemeClr val="bg1"/>
                </a:solidFill>
              </a:rPr>
              <a:t>дела пуна фантастике,настала под утицајем </a:t>
            </a:r>
            <a:r>
              <a:rPr lang="sr-Cyrl-CS" b="1" dirty="0" smtClean="0">
                <a:solidFill>
                  <a:schemeClr val="bg1"/>
                </a:solidFill>
              </a:rPr>
              <a:t>библијски</a:t>
            </a:r>
            <a:r>
              <a:rPr lang="sr-Cyrl-RS" b="1" dirty="0" smtClean="0">
                <a:solidFill>
                  <a:schemeClr val="bg1"/>
                </a:solidFill>
              </a:rPr>
              <a:t>х</a:t>
            </a:r>
            <a:r>
              <a:rPr lang="sr-Cyrl-CS" b="1" dirty="0" smtClean="0">
                <a:solidFill>
                  <a:schemeClr val="bg1"/>
                </a:solidFill>
              </a:rPr>
              <a:t> </a:t>
            </a:r>
            <a:r>
              <a:rPr lang="sr-Cyrl-CS" b="1" dirty="0" smtClean="0">
                <a:solidFill>
                  <a:schemeClr val="bg1"/>
                </a:solidFill>
              </a:rPr>
              <a:t>списа</a:t>
            </a:r>
          </a:p>
          <a:p>
            <a:pPr>
              <a:lnSpc>
                <a:spcPct val="80000"/>
              </a:lnSpc>
              <a:defRPr/>
            </a:pPr>
            <a:endParaRPr lang="sr-Cyrl-CS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sr-Cyrl-CS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sr-Cyrl-CS" b="1" dirty="0" smtClean="0">
              <a:solidFill>
                <a:schemeClr val="bg1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667000" y="0"/>
            <a:ext cx="5105400" cy="609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44334" y="0"/>
            <a:ext cx="53280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Писана књижевност</a:t>
            </a:r>
            <a:endParaRPr lang="en-US" sz="3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218" name="AutoShape 2" descr="Резултат слика за psaltir u prevodu ćirila i metodi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http://upload.wikimedia.org/wikipedia/commons/thumb/f/f9/CodexVaticanusSlavicus3Gagoliticus.jpg/85px-CodexVaticanusSlavicus3Gagolitic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295400"/>
            <a:ext cx="1114425" cy="1352551"/>
          </a:xfrm>
          <a:prstGeom prst="rect">
            <a:avLst/>
          </a:prstGeom>
          <a:noFill/>
        </p:spPr>
      </p:pic>
      <p:pic>
        <p:nvPicPr>
          <p:cNvPr id="9224" name="Picture 8" descr="http://www.bastabalkana.com/wp-content/uploads/2014/05/%C5%BDitije-Sveti-Kirilo-i-Metodije-misionari-i-prosvetitelji-Slove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143000"/>
            <a:ext cx="2819400" cy="18018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adlanu.com/upload/thumbs/archive/Uploads/Logos01/MiroslavljevoJevan%C4%91elje2_velika1-27651-1-2_67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6763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52600" y="152400"/>
            <a:ext cx="4114800" cy="15265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sr-Cyrl-CS" sz="2000" b="1" u="sng" dirty="0" smtClean="0">
                <a:solidFill>
                  <a:srgbClr val="FFFF00"/>
                </a:solidFill>
              </a:rPr>
              <a:t>МИРОСЛАВЉЕВО ЈЕВАНЂЕЉЕ -1192</a:t>
            </a:r>
            <a:r>
              <a:rPr lang="sr-Cyrl-CS" sz="2000" b="1" u="sng" dirty="0" smtClean="0">
                <a:solidFill>
                  <a:schemeClr val="bg1"/>
                </a:solidFill>
              </a:rPr>
              <a:t>. </a:t>
            </a:r>
            <a:r>
              <a:rPr lang="sr-Cyrl-CS" b="1" dirty="0" smtClean="0">
                <a:solidFill>
                  <a:schemeClr val="bg1"/>
                </a:solidFill>
              </a:rPr>
              <a:t>писано ћирилицом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sr-Cyrl-RS" b="1" dirty="0" smtClean="0">
                <a:solidFill>
                  <a:schemeClr val="bg1"/>
                </a:solidFill>
              </a:rPr>
              <a:t>;</a:t>
            </a:r>
          </a:p>
          <a:p>
            <a:pPr>
              <a:lnSpc>
                <a:spcPct val="80000"/>
              </a:lnSpc>
              <a:defRPr/>
            </a:pPr>
            <a:r>
              <a:rPr lang="sr-Cyrl-CS" b="1" dirty="0" smtClean="0">
                <a:solidFill>
                  <a:schemeClr val="bg1"/>
                </a:solidFill>
              </a:rPr>
              <a:t> Немањиног брата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sr-Cyrl-CS" b="1" dirty="0" smtClean="0">
                <a:solidFill>
                  <a:schemeClr val="bg1"/>
                </a:solidFill>
              </a:rPr>
              <a:t>Мирослава, преставља </a:t>
            </a:r>
            <a:r>
              <a:rPr lang="sr-Cyrl-CS" b="1" dirty="0" smtClean="0">
                <a:solidFill>
                  <a:srgbClr val="FFFF00"/>
                </a:solidFill>
              </a:rPr>
              <a:t>најстарији српски  писани споменик</a:t>
            </a:r>
          </a:p>
          <a:p>
            <a:endParaRPr lang="en-US" dirty="0"/>
          </a:p>
        </p:txBody>
      </p:sp>
      <p:pic>
        <p:nvPicPr>
          <p:cNvPr id="24580" name="Picture 4" descr="http://serbum.com/wp-content/uploads/2013/01/miroslavljevo-jevandjelje-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0"/>
            <a:ext cx="3048000" cy="2209800"/>
          </a:xfrm>
          <a:prstGeom prst="rect">
            <a:avLst/>
          </a:prstGeom>
          <a:noFill/>
        </p:spPr>
      </p:pic>
      <p:pic>
        <p:nvPicPr>
          <p:cNvPr id="24582" name="Picture 6" descr="http://riznicasrpska.net/fotografije/Knjizevnost/Arhiva/Miroslavljevo_jevandjelje_BelGuest_Specijalno_izdanje_2007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752600"/>
            <a:ext cx="4114800" cy="2590800"/>
          </a:xfrm>
          <a:prstGeom prst="rect">
            <a:avLst/>
          </a:prstGeom>
          <a:noFill/>
        </p:spPr>
      </p:pic>
      <p:pic>
        <p:nvPicPr>
          <p:cNvPr id="24586" name="Picture 10" descr="http://www.vaseljenska.com/wp-content/uploads/2014/01/Miroslavljevo-jevandjelje-svetigora-co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2286000"/>
            <a:ext cx="2743200" cy="19050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981200" y="5029200"/>
            <a:ext cx="3810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FFFF00"/>
                </a:solidFill>
              </a:rPr>
              <a:t>Вуканово јеванђеље из 1200</a:t>
            </a:r>
            <a:r>
              <a:rPr lang="sr-Cyrl-RS" sz="20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sr-Cyrl-RS" sz="2000" b="1" dirty="0" smtClean="0">
                <a:solidFill>
                  <a:schemeClr val="bg1"/>
                </a:solidFill>
              </a:rPr>
              <a:t>Немањиног најстаријег сина;</a:t>
            </a:r>
          </a:p>
        </p:txBody>
      </p:sp>
      <p:pic>
        <p:nvPicPr>
          <p:cNvPr id="12" name="Picture 2" descr="http://www.monumentaserbica.com/mushushu/images/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4343400"/>
            <a:ext cx="1981201" cy="2286000"/>
          </a:xfrm>
          <a:prstGeom prst="rect">
            <a:avLst/>
          </a:prstGeom>
          <a:noFill/>
        </p:spPr>
      </p:pic>
      <p:sp>
        <p:nvSpPr>
          <p:cNvPr id="13" name="Right Arrow 12"/>
          <p:cNvSpPr/>
          <p:nvPr/>
        </p:nvSpPr>
        <p:spPr>
          <a:xfrm>
            <a:off x="5867400" y="5334000"/>
            <a:ext cx="533400" cy="228600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adlanu.com/upload/thumbs/archive/Uploads/Logos01/MiroslavljevoJevan%C4%91elje2_velika1-27651-1-2_67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4477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71600" y="0"/>
            <a:ext cx="7772400" cy="691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sr-Cyrl-CS" b="1" dirty="0" smtClean="0">
                <a:solidFill>
                  <a:srgbClr val="FFFF00"/>
                </a:solidFill>
              </a:rPr>
              <a:t>ХАГИОГРАФИЈЕ=ЖИТИЈА</a:t>
            </a:r>
            <a:r>
              <a:rPr lang="sr-Cyrl-CS" b="1" dirty="0" smtClean="0">
                <a:solidFill>
                  <a:schemeClr val="bg1"/>
                </a:solidFill>
              </a:rPr>
              <a:t> посвећене српским светитељима ,</a:t>
            </a:r>
            <a:r>
              <a:rPr lang="sr-Cyrl-CS" b="1" dirty="0" smtClean="0">
                <a:solidFill>
                  <a:srgbClr val="FFFF00"/>
                </a:solidFill>
              </a:rPr>
              <a:t>први</a:t>
            </a:r>
            <a:r>
              <a:rPr lang="sr-Cyrl-CS" b="1" dirty="0" smtClean="0">
                <a:solidFill>
                  <a:schemeClr val="bg1"/>
                </a:solidFill>
              </a:rPr>
              <a:t> </a:t>
            </a:r>
            <a:r>
              <a:rPr lang="sr-Cyrl-CS" b="1" dirty="0" smtClean="0">
                <a:solidFill>
                  <a:srgbClr val="FFFF00"/>
                </a:solidFill>
              </a:rPr>
              <a:t>оргинали</a:t>
            </a:r>
            <a:r>
              <a:rPr lang="sr-Cyrl-CS" b="1" dirty="0" smtClean="0">
                <a:solidFill>
                  <a:schemeClr val="bg1"/>
                </a:solidFill>
              </a:rPr>
              <a:t>:</a:t>
            </a:r>
          </a:p>
          <a:p>
            <a:pPr>
              <a:lnSpc>
                <a:spcPct val="80000"/>
              </a:lnSpc>
              <a:defRPr/>
            </a:pPr>
            <a:endParaRPr lang="sr-Cyrl-CS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sr-Cyrl-CS" b="1" dirty="0" smtClean="0">
                <a:solidFill>
                  <a:srgbClr val="FFFF00"/>
                </a:solidFill>
              </a:rPr>
              <a:t>Житије Светог Симеона</a:t>
            </a:r>
            <a:r>
              <a:rPr lang="en-US" b="1" dirty="0" smtClean="0">
                <a:solidFill>
                  <a:schemeClr val="bg1"/>
                </a:solidFill>
              </a:rPr>
              <a:t> (</a:t>
            </a:r>
            <a:r>
              <a:rPr lang="sr-Cyrl-RS" b="1" dirty="0" smtClean="0">
                <a:solidFill>
                  <a:srgbClr val="FFFF00"/>
                </a:solidFill>
              </a:rPr>
              <a:t>Светог </a:t>
            </a:r>
            <a:r>
              <a:rPr lang="sr-Cyrl-CS" b="1" dirty="0" smtClean="0">
                <a:solidFill>
                  <a:srgbClr val="FFFF00"/>
                </a:solidFill>
              </a:rPr>
              <a:t>Саве и Стефана Првовенчаног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r>
              <a:rPr lang="sr-Cyrl-RS" b="1" dirty="0" smtClean="0">
                <a:solidFill>
                  <a:schemeClr val="bg1"/>
                </a:solidFill>
              </a:rPr>
              <a:t>,</a:t>
            </a:r>
            <a:endParaRPr lang="sr-Cyrl-CS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sr-Cyrl-CS" b="1" dirty="0" smtClean="0">
                <a:solidFill>
                  <a:schemeClr val="bg1"/>
                </a:solidFill>
              </a:rPr>
              <a:t>                                  </a:t>
            </a:r>
          </a:p>
          <a:p>
            <a:pPr>
              <a:lnSpc>
                <a:spcPct val="80000"/>
              </a:lnSpc>
              <a:defRPr/>
            </a:pPr>
            <a:endParaRPr lang="sr-Cyrl-CS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sr-Cyrl-CS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sr-Cyrl-CS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sr-Cyrl-CS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sr-Cyrl-CS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sr-Cyrl-CS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sr-Cyrl-CS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sr-Cyrl-CS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sr-Cyrl-CS" sz="1400" b="1" dirty="0" smtClean="0">
                <a:solidFill>
                  <a:schemeClr val="bg1"/>
                </a:solidFill>
              </a:rPr>
              <a:t>Житије Светог Симеона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sr-Cyrl-RS" sz="1400" b="1" dirty="0" smtClean="0">
                <a:solidFill>
                  <a:schemeClr val="bg1"/>
                </a:solidFill>
              </a:rPr>
              <a:t>, </a:t>
            </a:r>
            <a:r>
              <a:rPr lang="sr-Cyrl-CS" sz="1400" b="1" dirty="0" smtClean="0">
                <a:solidFill>
                  <a:schemeClr val="bg1"/>
                </a:solidFill>
              </a:rPr>
              <a:t>Савети Сава, у оквиру </a:t>
            </a:r>
          </a:p>
          <a:p>
            <a:pPr>
              <a:lnSpc>
                <a:spcPct val="80000"/>
              </a:lnSpc>
              <a:defRPr/>
            </a:pPr>
            <a:r>
              <a:rPr lang="sr-Cyrl-CS" sz="1400" b="1" dirty="0" smtClean="0">
                <a:solidFill>
                  <a:schemeClr val="bg1"/>
                </a:solidFill>
              </a:rPr>
              <a:t>Студеничког  типика</a:t>
            </a:r>
          </a:p>
          <a:p>
            <a:pPr>
              <a:lnSpc>
                <a:spcPct val="80000"/>
              </a:lnSpc>
              <a:defRPr/>
            </a:pPr>
            <a:endParaRPr lang="sr-Cyrl-CS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sr-Cyrl-CS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sr-Cyrl-CS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sr-Cyrl-CS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sr-Cyrl-CS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sr-Cyrl-CS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sr-Cyrl-CS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sr-Cyrl-CS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sr-Cyrl-CS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sr-Cyrl-CS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sr-Cyrl-CS" b="1" dirty="0" smtClean="0">
                <a:solidFill>
                  <a:srgbClr val="FFFF00"/>
                </a:solidFill>
              </a:rPr>
              <a:t>и Житије Светог Саве од Теодосија</a:t>
            </a:r>
            <a:r>
              <a:rPr lang="sr-Cyrl-CS" b="1" dirty="0" smtClean="0">
                <a:solidFill>
                  <a:schemeClr val="bg1"/>
                </a:solidFill>
              </a:rPr>
              <a:t>,Хиландар </a:t>
            </a:r>
          </a:p>
          <a:p>
            <a:pPr>
              <a:lnSpc>
                <a:spcPct val="80000"/>
              </a:lnSpc>
              <a:defRPr/>
            </a:pPr>
            <a:endParaRPr lang="sr-Cyrl-CS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sr-Cyrl-CS" b="1" dirty="0" smtClean="0">
                <a:solidFill>
                  <a:schemeClr val="bg1"/>
                </a:solidFill>
              </a:rPr>
              <a:t>Јавних школа није било - децу подучавају приватни учитељи</a:t>
            </a:r>
          </a:p>
          <a:p>
            <a:pPr>
              <a:lnSpc>
                <a:spcPct val="80000"/>
              </a:lnSpc>
              <a:defRPr/>
            </a:pPr>
            <a:r>
              <a:rPr lang="sr-Cyrl-CS" b="1" dirty="0" smtClean="0">
                <a:solidFill>
                  <a:schemeClr val="bg1"/>
                </a:solidFill>
              </a:rPr>
              <a:t>Настава- учење слова,слогова ,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sr-Cyrl-CS" b="1" dirty="0" smtClean="0">
                <a:solidFill>
                  <a:schemeClr val="bg1"/>
                </a:solidFill>
              </a:rPr>
              <a:t>речи и читање</a:t>
            </a:r>
          </a:p>
          <a:p>
            <a:pPr>
              <a:lnSpc>
                <a:spcPct val="80000"/>
              </a:lnSpc>
              <a:defRPr/>
            </a:pPr>
            <a:endParaRPr lang="sr-Cyrl-CS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sr-Cyrl-CS" b="1" dirty="0" smtClean="0">
                <a:solidFill>
                  <a:schemeClr val="bg1"/>
                </a:solidFill>
              </a:rPr>
              <a:t>Писменост се стицала у манастирима, где су свештеници подучавали децу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8194" name="Picture 2" descr="http://www.novine.ca/slike/slave/slike/-%20SVETI%20SAVA%20-%20Hilandarski-tip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914400"/>
            <a:ext cx="2590800" cy="1609725"/>
          </a:xfrm>
          <a:prstGeom prst="rect">
            <a:avLst/>
          </a:prstGeom>
          <a:noFill/>
        </p:spPr>
      </p:pic>
      <p:pic>
        <p:nvPicPr>
          <p:cNvPr id="8196" name="Picture 4" descr="http://www.zaduzbine-nemanjica.rs/Hilandar/slike/knjizevna-delatnost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3200400"/>
            <a:ext cx="3581400" cy="1905000"/>
          </a:xfrm>
          <a:prstGeom prst="rect">
            <a:avLst/>
          </a:prstGeom>
          <a:noFill/>
        </p:spPr>
      </p:pic>
      <p:pic>
        <p:nvPicPr>
          <p:cNvPr id="8198" name="Picture 6" descr="http://kucazasunce.com/magacin/slike/64037863304244d01172c922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1066800"/>
            <a:ext cx="2667000" cy="38766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adlanu.com/upload/thumbs/archive/Uploads/Logos01/MiroslavljevoJevan%C4%91elje2_velika1-27651-1-2_67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523999" cy="6858000"/>
          </a:xfrm>
          <a:prstGeom prst="rect">
            <a:avLst/>
          </a:prstGeom>
          <a:noFill/>
        </p:spPr>
      </p:pic>
      <p:pic>
        <p:nvPicPr>
          <p:cNvPr id="26626" name="Picture 2" descr="http://www.nspm.rs/images/stories/hronika5/Jelena.Mrnjavcevic.Jefimi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0"/>
            <a:ext cx="2400300" cy="3657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62400" y="0"/>
            <a:ext cx="5181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FF00"/>
                </a:solidFill>
              </a:rPr>
              <a:t>Монахиња Јефимија</a:t>
            </a:r>
            <a:r>
              <a:rPr lang="sr-Cyrl-RS" dirty="0" smtClean="0">
                <a:solidFill>
                  <a:schemeClr val="bg1"/>
                </a:solidFill>
              </a:rPr>
              <a:t>, супруга деспота Угљеше Мрњавчевића, </a:t>
            </a:r>
            <a:r>
              <a:rPr lang="sr-Cyrl-RS" b="1" dirty="0" smtClean="0">
                <a:solidFill>
                  <a:srgbClr val="FFFF00"/>
                </a:solidFill>
              </a:rPr>
              <a:t>прва српска песникиња</a:t>
            </a:r>
            <a:r>
              <a:rPr lang="sr-Cyrl-RS" dirty="0" smtClean="0">
                <a:solidFill>
                  <a:schemeClr val="bg1"/>
                </a:solidFill>
              </a:rPr>
              <a:t>, саставила и извезла златним концем на свиленом  покрову:</a:t>
            </a:r>
          </a:p>
          <a:p>
            <a:r>
              <a:rPr lang="sr-Cyrl-RS" sz="2400" b="1" dirty="0" smtClean="0">
                <a:solidFill>
                  <a:srgbClr val="FFFF00"/>
                </a:solidFill>
              </a:rPr>
              <a:t>Похвала кнезу Лазару: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6628" name="AutoShape 4" descr="Резултат слика за jefimija, pohvala knezu laza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Резултат слика за jefimija, pohvala knezu laza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2" name="Picture 8" descr="http://2.bp.blogspot.com/-S_drJ5DTDfU/TmPHA4tfDbI/AAAAAAAAA-w/Q9eXytYs89o/s320/RavanicaJefimij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1752601"/>
            <a:ext cx="4572000" cy="1828800"/>
          </a:xfrm>
          <a:prstGeom prst="rect">
            <a:avLst/>
          </a:prstGeom>
          <a:noFill/>
        </p:spPr>
      </p:pic>
      <p:pic>
        <p:nvPicPr>
          <p:cNvPr id="26634" name="Picture 10" descr="http://image.slidesharecdn.com/jefimija-090313123533-phpapp01/95/jefimija-13-728.jpg?cb=123696577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3962401"/>
            <a:ext cx="7162800" cy="28955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33600" y="35814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</a:rPr>
              <a:t>Јефимија је написала и </a:t>
            </a:r>
            <a:r>
              <a:rPr lang="sr-Cyrl-RS" sz="2000" b="1" dirty="0" smtClean="0">
                <a:solidFill>
                  <a:srgbClr val="FFFF00"/>
                </a:solidFill>
              </a:rPr>
              <a:t>,,Туге за младенцем Стефаном” 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itropolija.com/wp-content/uploads/2013/09/%D0%A1%D0%BB%D0%BE%D0%B2%D0%BE-%D1%99%D1%83%D0%B1%D0%B2%D0%B5-649x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"/>
            <a:ext cx="4724400" cy="3276600"/>
          </a:xfrm>
          <a:prstGeom prst="rect">
            <a:avLst/>
          </a:prstGeom>
          <a:noFill/>
        </p:spPr>
      </p:pic>
      <p:pic>
        <p:nvPicPr>
          <p:cNvPr id="1028" name="Picture 4" descr="http://www.svetosavlje.org/biblioteka/Knjige/Crkva%20sv%20Stefana/Fotografije/07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762000"/>
            <a:ext cx="2971800" cy="5334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990600" y="3505200"/>
            <a:ext cx="4724400" cy="39703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Лето и пролеће Господ сазда,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као што песник (Давид) рече,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а у њима и красоте многе,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птицама брзо, и весеља пуно прелетање,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горама лишће...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Ипак сва ова и друга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чудна дела Божија,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која и оштровидан ум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размотрити није у стању,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љубав преисходи.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И није чудо, јер Бог се назива љубав,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као што рече Јован Громов (јеванђелист).</a:t>
            </a:r>
          </a:p>
          <a:p>
            <a:r>
              <a:rPr lang="ru-RU" b="1" dirty="0" smtClean="0"/>
              <a:t/>
            </a:r>
            <a:br>
              <a:rPr lang="ru-RU" b="1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3048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>
                <a:solidFill>
                  <a:schemeClr val="bg1"/>
                </a:solidFill>
              </a:rPr>
              <a:t>д</a:t>
            </a:r>
            <a:r>
              <a:rPr lang="sr-Cyrl-RS" sz="2000" dirty="0" smtClean="0">
                <a:solidFill>
                  <a:schemeClr val="bg1"/>
                </a:solidFill>
              </a:rPr>
              <a:t>еспот и песник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Picture 5" descr="http://www.nadlanu.com/upload/thumbs/archive/Uploads/Logos01/MiroslavljevoJevan%C4%91elje2_velika1-27651-1-2_670x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599" y="0"/>
            <a:ext cx="1142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694</Words>
  <Application>Microsoft Office PowerPoint</Application>
  <PresentationFormat>On-screen Show (4:3)</PresentationFormat>
  <Paragraphs>153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Dudovica Dudovica</cp:lastModifiedBy>
  <cp:revision>70</cp:revision>
  <dcterms:created xsi:type="dcterms:W3CDTF">2006-08-16T00:00:00Z</dcterms:created>
  <dcterms:modified xsi:type="dcterms:W3CDTF">2016-03-31T10:08:26Z</dcterms:modified>
</cp:coreProperties>
</file>